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4" r:id="rId2"/>
    <p:sldMasterId id="2147483717" r:id="rId3"/>
    <p:sldMasterId id="2147483732" r:id="rId4"/>
    <p:sldMasterId id="2147483734" r:id="rId5"/>
    <p:sldMasterId id="2147483779" r:id="rId6"/>
    <p:sldMasterId id="2147483829" r:id="rId7"/>
  </p:sldMasterIdLst>
  <p:notesMasterIdLst>
    <p:notesMasterId r:id="rId20"/>
  </p:notesMasterIdLst>
  <p:sldIdLst>
    <p:sldId id="256" r:id="rId8"/>
    <p:sldId id="2147473182" r:id="rId9"/>
    <p:sldId id="2147376436" r:id="rId10"/>
    <p:sldId id="2147473087" r:id="rId11"/>
    <p:sldId id="2147473088" r:id="rId12"/>
    <p:sldId id="2147376445" r:id="rId13"/>
    <p:sldId id="2147473292" r:id="rId14"/>
    <p:sldId id="2147376444" r:id="rId15"/>
    <p:sldId id="2147473116" r:id="rId16"/>
    <p:sldId id="2147473188" r:id="rId17"/>
    <p:sldId id="2147473289" r:id="rId18"/>
    <p:sldId id="2147473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C7744-A279-8747-9A5F-A21A7458DED8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8ED15-459F-3542-8CD8-F90B6917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34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Superior Performance: Prithvi outperforms the state of the art by up to 15%, providing more accurate results for geospatial analytics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Reduced Data Requirements: Prithvi needs up to 50% less labeled data than other models, reducing the cost and effort required to collect and label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Faster Data Discovery: Prithvi is 3-4 times faster than other models for data discovery tasks such as reconstruction and in-painting, enabling faster insights and decision-making.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Generalization: Prithvi can generalize across different applications, datasets, and spatial domains, providing a flexible solution for diverse geospatial analytics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Pre-built Workflows: Prithvi includes pre-built workflows that can cut development time from months to days, streamlining the model development process for faster time-to-market.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E499A5-D9B8-8642-B8C0-A9D52D95E8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38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8722" indent="-380990">
              <a:buSzPts val="2800"/>
              <a:buFont typeface="Arial" panose="020B0604020202020204" pitchFamily="34" charset="0"/>
              <a:buChar char="•"/>
            </a:pPr>
            <a:r>
              <a:rPr lang="en-US" sz="2133" dirty="0"/>
              <a:t>What is “harmonized”?</a:t>
            </a:r>
          </a:p>
          <a:p>
            <a:pPr marL="1058307" lvl="1" indent="-38099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133" dirty="0"/>
              <a:t>Using data from two similar instruments and constructing an algorithm so products from each instrument can be used interchangeably</a:t>
            </a:r>
          </a:p>
          <a:p>
            <a:pPr marL="448722" indent="-380990">
              <a:buSzPts val="2800"/>
              <a:buFont typeface="Arial" panose="020B0604020202020204" pitchFamily="34" charset="0"/>
              <a:buChar char="•"/>
            </a:pPr>
            <a:r>
              <a:rPr lang="en-US" sz="2133" dirty="0"/>
              <a:t>Initiative to produce a virtual constellation of surface reflectance data from Landsat 8 OLI and Sentinel-2 MSI</a:t>
            </a:r>
          </a:p>
          <a:p>
            <a:pPr marL="1058307" lvl="1" indent="-38099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133" dirty="0"/>
              <a:t>Spectral similarities of L8 and S2 allow for harmonization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59D05-E485-9447-8BEB-9E9FD31524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081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Data pre-processed and only non-cloud imagery chosen for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70-80% of image is masked, similar to vision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Spatial and temporal 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Other approaches being explored: U-shaped autoencoder, FFT based feature extractor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59D05-E485-9447-8BEB-9E9FD31524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54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Prithvi Model A performance compared to U-Net-based baseline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SoTA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 Sen1Floods11, as well as recent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vision transformer architecture baselines used off-the-shelf with standard hyperparameters from [20 ]. Performance is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calculated pixel-wise over the test set accounting for class imbalance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413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01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E499A5-D9B8-8642-B8C0-A9D52D95E8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1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2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492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2207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712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26436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149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227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4601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65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7220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7976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71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0502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9322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1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649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2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47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1" y="3083848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2318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gradFill flip="none" rotWithShape="1">
          <a:gsLst>
            <a:gs pos="0">
              <a:srgbClr val="0191FF"/>
            </a:gs>
            <a:gs pos="100000">
              <a:srgbClr val="00569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2460805"/>
              </p:ext>
            </p:extLst>
          </p:nvPr>
        </p:nvGraphicFramePr>
        <p:xfrm>
          <a:off x="1590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2" y="2"/>
            <a:ext cx="158751" cy="158751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71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2" y="2681104"/>
            <a:ext cx="3127881" cy="14957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3" y="3922497"/>
            <a:ext cx="5133975" cy="96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2023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1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915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2849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1970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816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39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510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5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229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825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3972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5385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780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4145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2027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46458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9488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8531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59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7048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2728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0957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8794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8350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5263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1666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5283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10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25356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42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8061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7080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5350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8306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787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2846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9218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32824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573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4768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81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059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2028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007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0448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01524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3276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02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5152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411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gradFill flip="none" rotWithShape="1">
          <a:gsLst>
            <a:gs pos="0">
              <a:srgbClr val="0191FF"/>
            </a:gs>
            <a:gs pos="100000">
              <a:srgbClr val="00569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423133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2" y="3922497"/>
            <a:ext cx="5133975" cy="96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2022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1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113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288036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10" y="288036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1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3332988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7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7387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3116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22783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76C6-1263-F248-84DC-A8F704C55E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1" y="6257544"/>
            <a:ext cx="2334649" cy="2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9742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pdates">
  <p:cSld name="Update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856067" y="1528867"/>
            <a:ext cx="10722800" cy="48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C3E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333"/>
              </a:spcBef>
              <a:spcAft>
                <a:spcPts val="1333"/>
              </a:spcAft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5514800" y="1230900"/>
            <a:ext cx="1162400" cy="488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503800" y="269533"/>
            <a:ext cx="111844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218400" y="1632133"/>
            <a:ext cx="11755200" cy="49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04817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241" y="609601"/>
            <a:ext cx="10945520" cy="10559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41" y="1822449"/>
            <a:ext cx="10945520" cy="4630971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/>
            </a:lvl1pPr>
            <a:lvl2pPr marL="764098" indent="-306910">
              <a:buFont typeface="Courier New" panose="02070309020205020404" pitchFamily="49" charset="0"/>
              <a:buChar char="o"/>
              <a:defRPr/>
            </a:lvl2pPr>
            <a:lvl3pPr marL="1178955" indent="-270927">
              <a:buFont typeface="Wingdings" panose="05000000000000000000" pitchFamily="2" charset="2"/>
              <a:buChar char="ü"/>
              <a:defRPr/>
            </a:lvl3pPr>
            <a:lvl4pPr marL="1792773" indent="-241294">
              <a:buFont typeface="Arial" panose="020B0604020202020204" pitchFamily="34" charset="0"/>
              <a:buChar char="•"/>
              <a:defRPr/>
            </a:lvl4pPr>
            <a:lvl5pPr marL="2266894" indent="-230712">
              <a:buFont typeface="Arial" panose="020B0604020202020204" pitchFamily="34" charset="0"/>
              <a:buChar char="•"/>
              <a:tabLst>
                <a:tab pos="2266894" algn="l"/>
              </a:tabLs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5565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56905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40"/>
            <a:ext cx="695452" cy="275721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A612084C-5519-B046-8F37-E31EBE81D15D}"/>
              </a:ext>
            </a:extLst>
          </p:cNvPr>
          <p:cNvSpPr txBox="1">
            <a:spLocks/>
          </p:cNvSpPr>
          <p:nvPr userDrawn="1"/>
        </p:nvSpPr>
        <p:spPr>
          <a:xfrm>
            <a:off x="301881" y="6301047"/>
            <a:ext cx="5522976" cy="4096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pPr defTabSz="1219110"/>
            <a:r>
              <a:rPr lang="en-US" sz="2133" b="1" i="0" kern="0">
                <a:latin typeface="IBM Plex Sans" panose="020B0503050203000203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96040600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76C6-1263-F248-84DC-A8F704C55E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4" y="6257544"/>
            <a:ext cx="2334649" cy="2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31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4187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 marL="0" marR="0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lvl1pPr>
            <a:lvl2pPr marL="228586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IBM Plex Sans" charset="-120"/>
              <a:buChar char="–"/>
              <a:tabLst/>
              <a:defRPr/>
            </a:lvl2pPr>
            <a:lvl3pPr marL="457171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lvl3pPr>
            <a:lvl4pPr marL="838150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IBM Plex Sans" charset="-120"/>
              <a:buChar char="–"/>
              <a:tabLst/>
              <a:defRPr/>
            </a:lvl4pPr>
            <a:lvl5pPr marL="1070967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Tx/>
              <a:buFont typeface="IBM Plex Sans" charset="-120"/>
              <a:buChar char="»"/>
              <a:tabLst/>
              <a:defRPr/>
            </a:lvl5pPr>
          </a:lstStyle>
          <a:p>
            <a:pPr marL="0" marR="0" lvl="0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0" marR="0" lvl="1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0" marR="0" lvl="2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0" marR="0" lvl="3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0" marR="0" lvl="4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 marL="0" marR="0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lvl1pPr>
            <a:lvl2pPr marL="228586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IBM Plex Sans" charset="-120"/>
              <a:buChar char="–"/>
              <a:tabLst/>
              <a:defRPr/>
            </a:lvl2pPr>
            <a:lvl3pPr marL="457171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lvl3pPr>
            <a:lvl4pPr marL="838150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IBM Plex Sans" charset="-120"/>
              <a:buChar char="–"/>
              <a:tabLst/>
              <a:defRPr/>
            </a:lvl4pPr>
            <a:lvl5pPr marL="1070967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Tx/>
              <a:buFont typeface="IBM Plex Sans" charset="-120"/>
              <a:buChar char="»"/>
              <a:tabLst/>
              <a:defRPr/>
            </a:lvl5pPr>
          </a:lstStyle>
          <a:p>
            <a:pPr marL="0" marR="0" lvl="0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0" marR="0" lvl="1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0" marR="0" lvl="2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0" marR="0" lvl="3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0" marR="0" lvl="4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4453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96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67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9917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96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3071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rgbClr val="0F6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4" y="121920"/>
            <a:ext cx="11704229" cy="5872480"/>
          </a:xfrm>
        </p:spPr>
        <p:txBody>
          <a:bodyPr/>
          <a:lstStyle>
            <a:lvl1pPr>
              <a:defRPr sz="12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8085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1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4405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7054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2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3429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3405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3027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2926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7497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5522885" cy="5726176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64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7937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2520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9204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6107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7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8912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7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7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637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7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7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8328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307548" y="1701803"/>
            <a:ext cx="5480909" cy="443813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8762821-155E-254E-9CDA-B34232786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0" y="1701803"/>
            <a:ext cx="5480909" cy="443813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064509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67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6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67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1" y="268821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1376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2497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99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9586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3479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600"/>
            </a:lvl1pPr>
            <a:lvl2pPr>
              <a:spcBef>
                <a:spcPts val="400"/>
              </a:spcBef>
              <a:defRPr sz="16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7612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600"/>
            </a:lvl1pPr>
            <a:lvl2pPr>
              <a:spcBef>
                <a:spcPts val="400"/>
              </a:spcBef>
              <a:defRPr sz="16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6302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2842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8479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09306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501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0" indent="0">
              <a:buNone/>
              <a:defRPr/>
            </a:lvl3pPr>
            <a:lvl4pPr marL="579932" indent="0">
              <a:buNone/>
              <a:defRPr/>
            </a:lvl4pPr>
            <a:lvl5pPr marL="84238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4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126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1" y="1186482"/>
            <a:ext cx="10985500" cy="46739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40">
              <a:lnSpc>
                <a:spcPct val="100000"/>
              </a:lnSpc>
              <a:spcBef>
                <a:spcPts val="0"/>
              </a:spcBef>
              <a:buSzTx/>
              <a:buNone/>
              <a:defRPr sz="2751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53680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97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34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52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184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37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10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11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38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90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02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7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146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96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4412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62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943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62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854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05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062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802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5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892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91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460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30930" y="3083847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7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gradFill flip="none" rotWithShape="1">
          <a:gsLst>
            <a:gs pos="0">
              <a:srgbClr val="0191FF"/>
            </a:gs>
            <a:gs pos="100000">
              <a:srgbClr val="00569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423133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2" y="3922497"/>
            <a:ext cx="5133975" cy="96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2023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1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579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B242-8604-944B-EA48-ADD36B149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C38E7-902B-75E1-D5AB-B3EFFFF3A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F65D7-C471-5900-E4B4-0BC022722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8FEF-21D1-B14F-9129-0416DA7CC1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8F9F-E486-DBDB-00FC-D4A15A875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03B0A-E716-1635-E548-735DA3F49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68BC-A5F2-CD46-A61D-1CA626AE0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034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54CE-9559-12A1-D77F-BEE9BEAF6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B9DB3-F447-F604-004B-85A1D6537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195A-79CB-4C1C-E5CA-3FEF33B7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4152-B415-0988-64E4-1F62165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17B7D-7CC5-CFCC-78E6-F4EADB43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235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5751-CD96-A3CC-284F-209CBE7D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CAA7-84E4-6D1A-0BCF-132212E0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BAA3F-8E5C-921D-778B-0FFD065F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545D6-3861-B13D-14F6-77DB623E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233EB-C1B8-2536-BA94-27069CE4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600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0BF2-CD02-9AEE-DD4F-9A7460BE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18D9E-38D9-3B7E-1052-4849269AA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A4244-E4EF-9023-B2F6-F671E5A7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D8900-47E5-876F-75E8-88BBDBCE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0EA44-DC10-FB33-0C28-51630FB6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053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2583-3D10-39B8-4907-2B9017FF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FE02E-C2AC-F276-DCFC-C1BBA25B2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705B8-DC96-8929-5554-81FC0F4DD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D7059-C283-F016-700B-344F9D2D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A0C32-AC65-730C-5361-C2C6DB6F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A5F00-0559-05B1-E1B6-41064ACE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554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3268-30AE-804D-E73F-33A6CAE0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E2F00-8E76-2D5A-CAD0-642331D63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0A6F3-7B31-9B50-B167-96807931D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228F0-9F36-B614-6F6D-7C0C678A7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EAAA5-B288-2B8A-8D5E-F358FCD9C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43C682-CA82-30FC-E499-F8D20794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24DF7-E486-2796-D5A2-BEF59313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B337E-E288-5C91-84F8-564C6646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42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16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3D81-F12F-FD5A-4A6A-95A3F059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E421F0-C27F-8E1D-BA6C-D02A80B5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0B502-8F71-5771-45F0-F0410FB6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0A8D2-72ED-F32E-0E59-AB80C9FA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15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4CF89C-23FC-187A-945E-9177E428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70ADB-006C-5E76-9FDE-AD8849A8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0A8C4-C193-D260-FFEA-D42A45C2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443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8EC1-6C4A-3B33-6718-0A70D5FB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71E08-5C86-BBE9-3871-DF68A64B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DD3E5-BF49-4FE7-1BC3-5374205A6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F3B8E-AABC-E47E-F85C-1420EB08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AB8C5-342C-D3AD-CC76-FAFC90F4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6F8C8-2C4E-3BF7-C345-E7F3302F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25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C953-B086-C051-D29C-C9B4F05B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33D8F-3FEB-401C-375E-5A8F55C0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6C7BD-99F1-9BA7-BF97-0CCEF9BC1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5151E-CF61-C637-C466-1DDE4300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7D21B-EE94-F3A0-2E9A-6F493E71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4BAB9-8801-809E-F1FD-A78C9588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609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803-5B94-8588-3ABE-49751EA5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7F2CA-3406-5EA7-9249-D3D6EBD0F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1923A-78DA-E0A1-1A23-A9B95547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202C5-409F-3BFD-3D3A-1254E2D9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E401D-461C-1732-B5D8-DBBB5B97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90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D7F8C-30FA-5F07-5FEF-B0947A24B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44D49-4D06-B9A0-3C56-B5D36A1FD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5ADBC-83B8-3D5F-ECF2-C0E0DDE0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6AA4A-903A-0C5D-793D-B6404467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6428-A713-C069-024E-EB9983C9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513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320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C9B8-A697-EDFB-5019-24C57E078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1C94A-47FE-DE80-E788-4A541EE1E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A6BD8-D3BA-B4F5-2D8D-5ECB0593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64BC9-03B2-2743-0C81-6620B815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4EDE4-8CC0-07E9-F4A3-366DFF83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423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DA11-6A02-6CAC-8870-FB37F05D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D468-ABBE-611E-BB3E-BB062C081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51B9A-CBB4-6B5F-08F5-B0749AD9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D9B4F-D7E8-7D12-1171-D40122B6D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31A-CE6A-D646-022B-95FE586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110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9D5A-E162-E482-F214-FADB0C1E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ACD61-2FF3-683C-0DF0-A6FF3F9D6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21B41-6595-7594-C2C3-3ABD95BA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DEEB0-A161-8FE5-87A0-C1E6104F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B51A-8728-012E-8048-430EAFF3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0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605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0D17-F4DA-7742-354D-8DC1FC6E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24BD6-444D-066C-75FF-EAC8C6478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2C724-23FE-845D-A830-697BAD6C4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1F01D-FF61-760D-5B22-32CD5430B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F703E-6C63-ED2D-72B0-E551E5BA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2D067-3978-912C-C486-DA563F9F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389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EE90-7A7F-1C49-0C17-2061779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9D5A-1337-3351-68F4-8F8C735C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7C938-95DA-FFCF-39F5-83F9964B7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5166C-A397-2BC0-92BC-251C3DDDB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D780B-9986-D980-3458-8260F792A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A85EA-61E9-15AC-9299-B1199CDF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47E3C-B082-E804-ED83-8EA492D26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B31A4-0008-CC71-414E-C1C5CDC4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267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9732-7694-C81A-838B-8A909C11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DB19B-5AE1-D27D-B428-296FF6BA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C9411-93F3-F0CD-FA02-D7CDD1AD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3FDDA-89B6-1144-B52E-78D59251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72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01A1B-978B-3AAF-45FB-862E2C1B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DB774-CE89-E054-51FB-425CD36DA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FCB6E-5412-4BC8-564E-E2A28DBD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273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3D5F-D3C0-A3ED-2030-8694EC5D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D9481-3D2F-C576-1394-1A242D63C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87753-FF89-D2DC-B414-DD04113AA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85D64-F02D-BC55-5E87-6D7BDF35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DC96F-E610-A9AD-5B9F-FD4BE1008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4C55F-324F-F973-7ED2-EB737A8C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915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9494-3452-DFD9-798A-5ACEDF40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E661E-A234-77F1-301B-D032A38F4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180D0-7020-E229-0BD7-5E506CE28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8610F-378E-56D9-3702-18936387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DE19C-FC27-405E-C730-0F1E16BA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0C00C-93DC-C233-4507-60B7A312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95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922D-3F9A-4865-76D0-EB8C1C19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1EDFC-04CD-249A-7876-5C1F79E06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A47FE-150D-E1C9-332C-86057F54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EDB53-C9F3-3E52-0255-2371B00C5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E2AF9-4F61-F26A-FA49-75AE0C03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75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37355-B54C-7A55-6712-D10899AB2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CAFEE-4F04-451E-A7B0-38F894D42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7CB8-9C27-6DF3-9903-D4F1729A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E6D61-3B38-1646-1F9C-52393AFA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4769A-7103-6486-C296-5C6C3799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741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080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226" algn="dec"/>
              </a:tabLst>
              <a:defRPr/>
            </a:lvl1pPr>
            <a:lvl2pPr marL="230702" indent="-23070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131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22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61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131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4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738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636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602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855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1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271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33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10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12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684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342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580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12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336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10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9426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723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997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661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861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079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7743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333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9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539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846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264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8709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174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944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350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6752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70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8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279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2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8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70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047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76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11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26" Type="http://schemas.openxmlformats.org/officeDocument/2006/relationships/slideLayout" Target="../slideLayouts/slideLayout141.xml"/><Relationship Id="rId39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49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50" Type="http://schemas.openxmlformats.org/officeDocument/2006/relationships/theme" Target="../theme/theme6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39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36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34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140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46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7.xml"/><Relationship Id="rId18" Type="http://schemas.openxmlformats.org/officeDocument/2006/relationships/slideLayout" Target="../slideLayouts/slideLayout182.xml"/><Relationship Id="rId26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67.xml"/><Relationship Id="rId21" Type="http://schemas.openxmlformats.org/officeDocument/2006/relationships/slideLayout" Target="../slideLayouts/slideLayout185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6.xml"/><Relationship Id="rId17" Type="http://schemas.openxmlformats.org/officeDocument/2006/relationships/slideLayout" Target="../slideLayouts/slideLayout181.xml"/><Relationship Id="rId25" Type="http://schemas.openxmlformats.org/officeDocument/2006/relationships/slideLayout" Target="../slideLayouts/slideLayout189.xml"/><Relationship Id="rId33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80.xml"/><Relationship Id="rId20" Type="http://schemas.openxmlformats.org/officeDocument/2006/relationships/slideLayout" Target="../slideLayouts/slideLayout184.xml"/><Relationship Id="rId29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24" Type="http://schemas.openxmlformats.org/officeDocument/2006/relationships/slideLayout" Target="../slideLayouts/slideLayout188.xml"/><Relationship Id="rId32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79.xml"/><Relationship Id="rId23" Type="http://schemas.openxmlformats.org/officeDocument/2006/relationships/slideLayout" Target="../slideLayouts/slideLayout187.xml"/><Relationship Id="rId28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74.xml"/><Relationship Id="rId19" Type="http://schemas.openxmlformats.org/officeDocument/2006/relationships/slideLayout" Target="../slideLayouts/slideLayout183.xml"/><Relationship Id="rId31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8.xml"/><Relationship Id="rId22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191.xml"/><Relationship Id="rId30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3505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863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DC5517-659D-5DDA-4A70-2F96DED98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53BD8-6EBF-EEDC-C9DA-756CD6429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6FA2-AA8E-AF92-1E5B-4AB7BDF6D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A12F8-FEA8-9CC5-8D1E-97EFDAF21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E6F41-C3C7-6603-69BB-0C06B3A1F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1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D7808-6AFD-C0E1-2C8C-9BA70232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C55AC-BA4D-FFFB-3622-49805CEA9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C337E-D077-33C2-04E5-81E8647F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40310-48E9-0395-13FD-427DB94D7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F4C37-A44B-3BD6-4C33-22412C4CA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2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27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3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7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1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55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86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71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50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0967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470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862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250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642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38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780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16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557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694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334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725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114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">
          <p15:clr>
            <a:srgbClr val="F26B43"/>
          </p15:clr>
        </p15:guide>
        <p15:guide id="2" pos="192">
          <p15:clr>
            <a:srgbClr val="F26B43"/>
          </p15:clr>
        </p15:guide>
        <p15:guide id="3" pos="7488">
          <p15:clr>
            <a:srgbClr val="F26B43"/>
          </p15:clr>
        </p15:guide>
        <p15:guide id="4" orient="horz" pos="3776">
          <p15:clr>
            <a:srgbClr val="F26B43"/>
          </p15:clr>
        </p15:guide>
        <p15:guide id="5" orient="horz" pos="4125">
          <p15:clr>
            <a:srgbClr val="F26B43"/>
          </p15:clr>
        </p15:guide>
        <p15:guide id="6" pos="3840">
          <p15:clr>
            <a:srgbClr val="F26B43"/>
          </p15:clr>
        </p15:guide>
        <p15:guide id="7" pos="3648">
          <p15:clr>
            <a:srgbClr val="F26B43"/>
          </p15:clr>
        </p15:guide>
        <p15:guide id="8" pos="1920">
          <p15:clr>
            <a:srgbClr val="F26B43"/>
          </p15:clr>
        </p15:guide>
        <p15:guide id="9" pos="4032">
          <p15:clr>
            <a:srgbClr val="F26B43"/>
          </p15:clr>
        </p15:guide>
        <p15:guide id="10" pos="1728">
          <p15:clr>
            <a:srgbClr val="F26B43"/>
          </p15:clr>
        </p15:guide>
        <p15:guide id="11" pos="2112">
          <p15:clr>
            <a:srgbClr val="F26B43"/>
          </p15:clr>
        </p15:guide>
        <p15:guide id="12" pos="5760">
          <p15:clr>
            <a:srgbClr val="F26B43"/>
          </p15:clr>
        </p15:guide>
        <p15:guide id="13" pos="5568">
          <p15:clr>
            <a:srgbClr val="F26B43"/>
          </p15:clr>
        </p15:guide>
        <p15:guide id="14" pos="5952">
          <p15:clr>
            <a:srgbClr val="F26B43"/>
          </p15:clr>
        </p15:guide>
        <p15:guide id="15" orient="horz" pos="549">
          <p15:clr>
            <a:srgbClr val="F26B43"/>
          </p15:clr>
        </p15:guide>
        <p15:guide id="17" orient="horz" pos="1083">
          <p15:clr>
            <a:srgbClr val="F26B43"/>
          </p15:clr>
        </p15:guide>
        <p15:guide id="18" orient="horz" pos="2160">
          <p15:clr>
            <a:srgbClr val="F26B43"/>
          </p15:clr>
        </p15:guide>
        <p15:guide id="19" orient="horz" pos="1621">
          <p15:clr>
            <a:srgbClr val="F26B43"/>
          </p15:clr>
        </p15:guide>
        <p15:guide id="20" orient="horz" pos="2696">
          <p15:clr>
            <a:srgbClr val="F26B43"/>
          </p15:clr>
        </p15:guide>
        <p15:guide id="21" orient="horz" pos="32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400802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400802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6496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  <p:sldLayoutId id="2147483770" r:id="rId36"/>
    <p:sldLayoutId id="2147483771" r:id="rId37"/>
    <p:sldLayoutId id="2147483772" r:id="rId38"/>
    <p:sldLayoutId id="2147483773" r:id="rId39"/>
    <p:sldLayoutId id="2147483774" r:id="rId40"/>
    <p:sldLayoutId id="2147483775" r:id="rId41"/>
    <p:sldLayoutId id="2147483776" r:id="rId42"/>
    <p:sldLayoutId id="2147483777" r:id="rId43"/>
    <p:sldLayoutId id="2147483778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28983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0" r:id="rId21"/>
    <p:sldLayoutId id="2147483801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807" r:id="rId28"/>
    <p:sldLayoutId id="2147483808" r:id="rId29"/>
    <p:sldLayoutId id="2147483809" r:id="rId30"/>
    <p:sldLayoutId id="2147483810" r:id="rId31"/>
    <p:sldLayoutId id="2147483811" r:id="rId32"/>
    <p:sldLayoutId id="2147483812" r:id="rId33"/>
    <p:sldLayoutId id="2147483813" r:id="rId34"/>
    <p:sldLayoutId id="2147483814" r:id="rId35"/>
    <p:sldLayoutId id="2147483815" r:id="rId36"/>
    <p:sldLayoutId id="2147483816" r:id="rId37"/>
    <p:sldLayoutId id="2147483817" r:id="rId38"/>
    <p:sldLayoutId id="2147483818" r:id="rId39"/>
    <p:sldLayoutId id="2147483819" r:id="rId40"/>
    <p:sldLayoutId id="2147483820" r:id="rId41"/>
    <p:sldLayoutId id="2147483821" r:id="rId42"/>
    <p:sldLayoutId id="2147483822" r:id="rId43"/>
    <p:sldLayoutId id="2147483823" r:id="rId44"/>
    <p:sldLayoutId id="2147483824" r:id="rId45"/>
    <p:sldLayoutId id="2147483825" r:id="rId46"/>
    <p:sldLayoutId id="2147483826" r:id="rId47"/>
    <p:sldLayoutId id="2147483827" r:id="rId48"/>
    <p:sldLayoutId id="2147483828" r:id="rId4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1" y="6533770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7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Confidential / 2022-06-30 / © 2022 IBM Corporation</a:t>
            </a:r>
            <a:endParaRPr lang="en-US" sz="667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4" y="6533770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43291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  <p:sldLayoutId id="2147483855" r:id="rId26"/>
    <p:sldLayoutId id="2147483856" r:id="rId27"/>
    <p:sldLayoutId id="2147483857" r:id="rId28"/>
    <p:sldLayoutId id="2147483858" r:id="rId29"/>
    <p:sldLayoutId id="2147483859" r:id="rId30"/>
    <p:sldLayoutId id="2147483860" r:id="rId31"/>
    <p:sldLayoutId id="2147483861" r:id="rId32"/>
    <p:sldLayoutId id="2147483862" r:id="rId33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67" b="0" i="0">
          <a:solidFill>
            <a:schemeClr val="bg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3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7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1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55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6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71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50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67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IBM Plex Sans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470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862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250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642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38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780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16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557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694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334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725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114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5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5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736F-FBC2-7EC8-D984-CC19445EC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D9C"/>
                </a:solidFill>
                <a:latin typeface="IBM Plex Sans Light"/>
              </a:rPr>
              <a:t>Geospatial Foundation Model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CFB48-BC11-43C8-4FB3-95E151809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429"/>
            <a:ext cx="9144000" cy="1655762"/>
          </a:xfrm>
        </p:spPr>
        <p:txBody>
          <a:bodyPr/>
          <a:lstStyle/>
          <a:p>
            <a:r>
              <a:rPr lang="en-US" sz="2400" b="1" dirty="0">
                <a:solidFill>
                  <a:srgbClr val="002D9C"/>
                </a:solidFill>
                <a:latin typeface="IBM Plex Sans"/>
              </a:rPr>
              <a:t>IBM x NASA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3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E504E-48E4-0BC9-D29D-6C8F02BF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2228"/>
            <a:ext cx="6648755" cy="1481070"/>
          </a:xfrm>
        </p:spPr>
        <p:txBody>
          <a:bodyPr anchor="t">
            <a:noAutofit/>
          </a:bodyPr>
          <a:lstStyle/>
          <a:p>
            <a:r>
              <a:rPr kumimoji="0" lang="en-US" sz="4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Inference insights by Prithvi – Fire Scar Mapping</a:t>
            </a:r>
            <a:endParaRPr lang="en-US" sz="4000" dirty="0">
              <a:latin typeface="IBM Plex Sans" panose="020B0503050203000203" pitchFamily="34" charset="0"/>
            </a:endParaRP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2D6CCBA-52C0-8131-BA5B-136BFFEA7631}"/>
              </a:ext>
            </a:extLst>
          </p:cNvPr>
          <p:cNvSpPr txBox="1">
            <a:spLocks/>
          </p:cNvSpPr>
          <p:nvPr/>
        </p:nvSpPr>
        <p:spPr>
          <a:xfrm>
            <a:off x="9143911" y="6383868"/>
            <a:ext cx="2743200" cy="2499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pPr marL="0" marR="0" lvl="0" indent="0" algn="r" defTabSz="9146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1A609E-C504-0FDE-46D0-6E233EA4F16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221085" y="1861597"/>
            <a:ext cx="982272" cy="1567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317112-226C-CBCF-F729-CCA95CEB9164}"/>
              </a:ext>
            </a:extLst>
          </p:cNvPr>
          <p:cNvCxnSpPr>
            <a:cxnSpLocks/>
          </p:cNvCxnSpPr>
          <p:nvPr/>
        </p:nvCxnSpPr>
        <p:spPr>
          <a:xfrm>
            <a:off x="9736339" y="3165610"/>
            <a:ext cx="0" cy="582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772051-DCD9-4B73-A73E-F85FAD708588}"/>
              </a:ext>
            </a:extLst>
          </p:cNvPr>
          <p:cNvSpPr txBox="1"/>
          <p:nvPr/>
        </p:nvSpPr>
        <p:spPr>
          <a:xfrm>
            <a:off x="5262379" y="3429000"/>
            <a:ext cx="1917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     &lt;&lt; Inference&gt;&gt;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76C82-D64B-27B3-06D6-735DE0C485DE}"/>
              </a:ext>
            </a:extLst>
          </p:cNvPr>
          <p:cNvSpPr txBox="1"/>
          <p:nvPr/>
        </p:nvSpPr>
        <p:spPr>
          <a:xfrm>
            <a:off x="9809275" y="3305980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Insights:  Fire impact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E92F782-FBF5-7F76-E232-1D2E9243AEBF}"/>
              </a:ext>
            </a:extLst>
          </p:cNvPr>
          <p:cNvSpPr txBox="1">
            <a:spLocks/>
          </p:cNvSpPr>
          <p:nvPr/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25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t>IBM Research / © 2023 IBM Corporation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ED471-19A1-4C0C-5C31-F1D7D60F725E}"/>
              </a:ext>
            </a:extLst>
          </p:cNvPr>
          <p:cNvSpPr txBox="1"/>
          <p:nvPr/>
        </p:nvSpPr>
        <p:spPr>
          <a:xfrm>
            <a:off x="451556" y="4872739"/>
            <a:ext cx="4824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Prompt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”: Image(s) (spatial + temporal domains)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5279A4-F72E-C5F7-B391-BD2A2E381876}"/>
              </a:ext>
            </a:extLst>
          </p:cNvPr>
          <p:cNvCxnSpPr>
            <a:cxnSpLocks/>
          </p:cNvCxnSpPr>
          <p:nvPr/>
        </p:nvCxnSpPr>
        <p:spPr>
          <a:xfrm>
            <a:off x="5276334" y="3613757"/>
            <a:ext cx="3164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4EDBBB-6579-0381-4866-CCBB17FE950E}"/>
              </a:ext>
            </a:extLst>
          </p:cNvPr>
          <p:cNvSpPr txBox="1"/>
          <p:nvPr/>
        </p:nvSpPr>
        <p:spPr>
          <a:xfrm rot="18134156">
            <a:off x="5674924" y="2145050"/>
            <a:ext cx="164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Insights: fire scar detection</a:t>
            </a:r>
          </a:p>
        </p:txBody>
      </p:sp>
      <p:pic>
        <p:nvPicPr>
          <p:cNvPr id="5" name="Picture 4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69BEC824-3400-08C3-DD0D-B4B28FDD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79" y="1842930"/>
            <a:ext cx="4680000" cy="2925000"/>
          </a:xfrm>
          <a:prstGeom prst="rect">
            <a:avLst/>
          </a:prstGeom>
        </p:spPr>
      </p:pic>
      <p:pic>
        <p:nvPicPr>
          <p:cNvPr id="10" name="Picture 9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93CB0225-54A7-8B08-5017-18E88DAE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230" y="115347"/>
            <a:ext cx="4680000" cy="2925000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9B019C5D-6F03-6399-5937-B4D0EE63F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339" y="3817653"/>
            <a:ext cx="4680000" cy="29250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BEFCEC9-E3C5-2D7D-4051-0F807243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5" y="5287192"/>
            <a:ext cx="7149332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65C7CA1-407C-92EB-3427-60757BD6F755}"/>
              </a:ext>
            </a:extLst>
          </p:cNvPr>
          <p:cNvSpPr txBox="1"/>
          <p:nvPr/>
        </p:nvSpPr>
        <p:spPr>
          <a:xfrm>
            <a:off x="911637" y="3980474"/>
            <a:ext cx="44470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Prithvi performance on burn scars with pretrained and random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07874-8A6A-84B0-1A2C-BBCCDC3FD2A3}"/>
              </a:ext>
            </a:extLst>
          </p:cNvPr>
          <p:cNvSpPr txBox="1"/>
          <p:nvPr/>
        </p:nvSpPr>
        <p:spPr>
          <a:xfrm>
            <a:off x="6788708" y="3921109"/>
            <a:ext cx="4540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efficiency of the Prithvi in terms of reduction of required labeled images for fine-tuning in the burn scars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B6C5E-9169-773C-988C-9501906F653B}"/>
              </a:ext>
            </a:extLst>
          </p:cNvPr>
          <p:cNvSpPr txBox="1"/>
          <p:nvPr/>
        </p:nvSpPr>
        <p:spPr>
          <a:xfrm>
            <a:off x="283336" y="265176"/>
            <a:ext cx="53187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Burn Scars: Detailed 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D8CF4-558D-C897-3FEA-CA2D8BFD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8" y="1183717"/>
            <a:ext cx="4888566" cy="2548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9F31E-F0B4-5D65-B489-F8CECB7C8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48" y="1132741"/>
            <a:ext cx="4888566" cy="26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7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C8523B-67C3-21B3-411F-BB1831B301A0}"/>
              </a:ext>
            </a:extLst>
          </p:cNvPr>
          <p:cNvSpPr txBox="1"/>
          <p:nvPr/>
        </p:nvSpPr>
        <p:spPr>
          <a:xfrm>
            <a:off x="283336" y="265176"/>
            <a:ext cx="32268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Prithvi Architectures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F2398A0-3018-97EC-0319-57A96BC7A8DB}"/>
              </a:ext>
            </a:extLst>
          </p:cNvPr>
          <p:cNvSpPr txBox="1">
            <a:spLocks/>
          </p:cNvSpPr>
          <p:nvPr/>
        </p:nvSpPr>
        <p:spPr>
          <a:xfrm>
            <a:off x="283464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/>
                <a:sym typeface="Arial"/>
              </a:rPr>
              <a:t>© 2023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05EC0-B5D0-E50B-4463-85A6B766C7E1}"/>
              </a:ext>
            </a:extLst>
          </p:cNvPr>
          <p:cNvSpPr txBox="1"/>
          <p:nvPr/>
        </p:nvSpPr>
        <p:spPr>
          <a:xfrm>
            <a:off x="462181" y="1648843"/>
            <a:ext cx="38142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# base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768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--depth 12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512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CFC2D-AF79-8436-6915-B36898B5CCB8}"/>
              </a:ext>
            </a:extLst>
          </p:cNvPr>
          <p:cNvSpPr txBox="1"/>
          <p:nvPr/>
        </p:nvSpPr>
        <p:spPr>
          <a:xfrm>
            <a:off x="4346072" y="1648842"/>
            <a:ext cx="38142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# base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1024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--depth 24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512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9FD95-F16D-A0ED-3E3B-3195B659CC8F}"/>
              </a:ext>
            </a:extLst>
          </p:cNvPr>
          <p:cNvSpPr txBox="1"/>
          <p:nvPr/>
        </p:nvSpPr>
        <p:spPr>
          <a:xfrm>
            <a:off x="8160327" y="1648842"/>
            <a:ext cx="38142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# base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1280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--depth 32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512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BF776-2BDC-1948-4EEA-DF15832013F7}"/>
              </a:ext>
            </a:extLst>
          </p:cNvPr>
          <p:cNvSpPr txBox="1"/>
          <p:nvPr/>
        </p:nvSpPr>
        <p:spPr>
          <a:xfrm>
            <a:off x="988290" y="4073236"/>
            <a:ext cx="1654620" cy="492443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Prithvi 100m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82216-2039-2392-3DBC-D19173A893F4}"/>
              </a:ext>
            </a:extLst>
          </p:cNvPr>
          <p:cNvSpPr txBox="1"/>
          <p:nvPr/>
        </p:nvSpPr>
        <p:spPr>
          <a:xfrm>
            <a:off x="4862945" y="4073236"/>
            <a:ext cx="1654620" cy="492443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Prithvi 300m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68D33-8ABB-0062-6862-4F602274677E}"/>
              </a:ext>
            </a:extLst>
          </p:cNvPr>
          <p:cNvSpPr txBox="1"/>
          <p:nvPr/>
        </p:nvSpPr>
        <p:spPr>
          <a:xfrm>
            <a:off x="8737600" y="4073235"/>
            <a:ext cx="1654620" cy="492443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Prithvi 600m</a:t>
            </a:r>
          </a:p>
        </p:txBody>
      </p:sp>
    </p:spTree>
    <p:extLst>
      <p:ext uri="{BB962C8B-B14F-4D97-AF65-F5344CB8AC3E}">
        <p14:creationId xmlns:p14="http://schemas.microsoft.com/office/powerpoint/2010/main" val="317280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2FF8A1-EFFB-53FC-979E-3B4369DBC118}"/>
              </a:ext>
            </a:extLst>
          </p:cNvPr>
          <p:cNvSpPr txBox="1"/>
          <p:nvPr/>
        </p:nvSpPr>
        <p:spPr>
          <a:xfrm>
            <a:off x="163881" y="268828"/>
            <a:ext cx="118642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Prithvi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is a suite of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geospatial foundation models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that accelerate the development of geospatial applications. Available in IBM's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watsonx.ai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, it includes pre-trained (slate.prithvi.100m.hls2, slate.prithvi.300m.hls2) and fine-tuned models for disaster mapping, environmental change monitoring, and data discovery tasks (such as flood, fire scars, and land use/change), thus enabling g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eospatial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analytics at higher accuracy, lower cost, and faster speed.</a:t>
            </a:r>
          </a:p>
        </p:txBody>
      </p:sp>
      <p:pic>
        <p:nvPicPr>
          <p:cNvPr id="2" name="Imagem 6" descr="Mapa de jogo&#10;&#10;Descrição gerada automaticamente com confiança baixa">
            <a:extLst>
              <a:ext uri="{FF2B5EF4-FFF2-40B4-BE49-F238E27FC236}">
                <a16:creationId xmlns:a16="http://schemas.microsoft.com/office/drawing/2014/main" id="{A2FF07A7-C0DB-BCA2-0E9C-8E2D54FD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63" y="4008360"/>
            <a:ext cx="4755300" cy="2745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1FF3DD-2F3A-7D4C-0D16-B0EE2CC78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63" y="1504263"/>
            <a:ext cx="4426955" cy="2436211"/>
          </a:xfrm>
          <a:prstGeom prst="rect">
            <a:avLst/>
          </a:prstGeom>
        </p:spPr>
      </p:pic>
      <p:pic>
        <p:nvPicPr>
          <p:cNvPr id="4" name="Imagem 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185C90C5-7E8F-F1AE-CAAA-298DA2F59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270" y="1420879"/>
            <a:ext cx="5920871" cy="2745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8F8EB-7D43-1470-DBAE-2A2178429C28}"/>
              </a:ext>
            </a:extLst>
          </p:cNvPr>
          <p:cNvSpPr txBox="1"/>
          <p:nvPr/>
        </p:nvSpPr>
        <p:spPr>
          <a:xfrm>
            <a:off x="5360932" y="4422705"/>
            <a:ext cx="6401005" cy="17312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Key differentiations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Outperforms </a:t>
            </a:r>
            <a:r>
              <a:rPr kumimoji="0" lang="en-US" sz="16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SoTA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by upto 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15%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Needs upto 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50%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less labeled data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Generalizes across 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applications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Pre-built workflows cut dev time from 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months to days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1608AEB-F578-77FE-33AD-1D3C29A9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2228"/>
            <a:ext cx="6648755" cy="381725"/>
          </a:xfrm>
        </p:spPr>
        <p:txBody>
          <a:bodyPr anchor="t">
            <a:noAutofit/>
          </a:bodyPr>
          <a:lstStyle/>
          <a:p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Executive Summary</a:t>
            </a:r>
            <a:endParaRPr lang="en-US" sz="20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8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5C56-177F-9942-A33D-9E5CD26B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Foundation Models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95103-7B5F-6B69-5318-4329FF5C99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2023 / © 2023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47DAA-B43D-B5A9-8061-D2AB277743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FD86061-CD98-534E-E11A-F68C62F6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" y="1985432"/>
            <a:ext cx="5743786" cy="32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AEC7366-6D67-3D9B-BBCB-AF5755AD2D66}"/>
              </a:ext>
            </a:extLst>
          </p:cNvPr>
          <p:cNvGrpSpPr/>
          <p:nvPr/>
        </p:nvGrpSpPr>
        <p:grpSpPr>
          <a:xfrm>
            <a:off x="5981314" y="1194095"/>
            <a:ext cx="6073875" cy="4469809"/>
            <a:chOff x="5129457" y="1271100"/>
            <a:chExt cx="5692854" cy="4282885"/>
          </a:xfrm>
        </p:grpSpPr>
        <p:sp>
          <p:nvSpPr>
            <p:cNvPr id="11" name="Arrow: Pentagon 15">
              <a:extLst>
                <a:ext uri="{FF2B5EF4-FFF2-40B4-BE49-F238E27FC236}">
                  <a16:creationId xmlns:a16="http://schemas.microsoft.com/office/drawing/2014/main" id="{19FAB3E9-8F1A-D2D2-9477-30442688E36F}"/>
                </a:ext>
              </a:extLst>
            </p:cNvPr>
            <p:cNvSpPr/>
            <p:nvPr/>
          </p:nvSpPr>
          <p:spPr>
            <a:xfrm>
              <a:off x="5224496" y="1777590"/>
              <a:ext cx="4138693" cy="881405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Arial"/>
                </a:rPr>
                <a:t>Pre-trained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Arial"/>
                </a:rPr>
                <a:t> on sufficient datasets in partnership with content-rich institutions (e.g. NASA)</a:t>
              </a:r>
            </a:p>
          </p:txBody>
        </p:sp>
        <p:sp>
          <p:nvSpPr>
            <p:cNvPr id="12" name="Arrow: Pentagon 18">
              <a:extLst>
                <a:ext uri="{FF2B5EF4-FFF2-40B4-BE49-F238E27FC236}">
                  <a16:creationId xmlns:a16="http://schemas.microsoft.com/office/drawing/2014/main" id="{4F69B306-36F6-BAF8-C2D5-B1411A25F596}"/>
                </a:ext>
              </a:extLst>
            </p:cNvPr>
            <p:cNvSpPr/>
            <p:nvPr/>
          </p:nvSpPr>
          <p:spPr>
            <a:xfrm>
              <a:off x="5224496" y="2887695"/>
              <a:ext cx="4971631" cy="881405"/>
            </a:xfrm>
            <a:prstGeom prst="homePlate">
              <a:avLst/>
            </a:prstGeom>
            <a:solidFill>
              <a:srgbClr val="1192E8"/>
            </a:solidFill>
            <a:ln w="952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Leverage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self-supervised learning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(i.e., masking imagery or timeseries)</a:t>
              </a:r>
            </a:p>
          </p:txBody>
        </p:sp>
        <p:sp>
          <p:nvSpPr>
            <p:cNvPr id="13" name="Arrow: Pentagon 19">
              <a:extLst>
                <a:ext uri="{FF2B5EF4-FFF2-40B4-BE49-F238E27FC236}">
                  <a16:creationId xmlns:a16="http://schemas.microsoft.com/office/drawing/2014/main" id="{26545DEF-0924-5E12-A072-0AFCB14D5C8D}"/>
                </a:ext>
              </a:extLst>
            </p:cNvPr>
            <p:cNvSpPr/>
            <p:nvPr/>
          </p:nvSpPr>
          <p:spPr>
            <a:xfrm>
              <a:off x="5224496" y="3997799"/>
              <a:ext cx="5597815" cy="881405"/>
            </a:xfrm>
            <a:prstGeom prst="homePlate">
              <a:avLst/>
            </a:prstGeom>
            <a:solidFill>
              <a:srgbClr val="0043CE"/>
            </a:solidFill>
            <a:ln w="952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Able to effectively complete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multiple downstream tasks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 while meeting accuracy baselines (e.g., disaster response, agriculture, and climate change)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9EDD54-9461-694F-3897-7ECD2E3CA905}"/>
                </a:ext>
              </a:extLst>
            </p:cNvPr>
            <p:cNvSpPr txBox="1"/>
            <p:nvPr/>
          </p:nvSpPr>
          <p:spPr>
            <a:xfrm>
              <a:off x="5152562" y="1271100"/>
              <a:ext cx="2833987" cy="279797"/>
            </a:xfrm>
            <a:prstGeom prst="rect">
              <a:avLst/>
            </a:prstGeom>
            <a:noFill/>
            <a:ln w="9525" cap="rnd" cmpd="sng" algn="ctr">
              <a:noFill/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9BA7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F69"/>
                </a:buClr>
                <a:buSzTx/>
                <a:buFont typeface="Trebuchet MS" panose="020B0603020202020204" pitchFamily="34" charset="0"/>
                <a:buChar char="​"/>
                <a:tabLst/>
                <a:defRPr/>
              </a:pP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5737D582-DABB-242F-2D64-E40056B1A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457" y="1691764"/>
              <a:ext cx="209624" cy="209624"/>
            </a:xfrm>
            <a:prstGeom prst="ellipse">
              <a:avLst/>
            </a:prstGeom>
            <a:solidFill>
              <a:srgbClr val="003F69">
                <a:lumMod val="100000"/>
              </a:srgb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F77B7F8-B285-E480-9E82-CF1F9D9BB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480" y="1746020"/>
              <a:ext cx="103579" cy="99879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rgbClr val="FFFFFF">
                <a:lumMod val="10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A56A52-30D0-3513-48A4-3C3B2F3FC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457" y="2808279"/>
              <a:ext cx="209624" cy="209624"/>
            </a:xfrm>
            <a:prstGeom prst="ellipse">
              <a:avLst/>
            </a:prstGeom>
            <a:solidFill>
              <a:srgbClr val="003F69">
                <a:lumMod val="100000"/>
              </a:srgb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1E923DA-A246-81BF-4BF7-05217DFB8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480" y="2862535"/>
              <a:ext cx="103579" cy="99879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rgbClr val="FFFFFF">
                <a:lumMod val="10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74FA34DB-35CD-164D-37F1-DCCA31370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457" y="3920911"/>
              <a:ext cx="209624" cy="209624"/>
            </a:xfrm>
            <a:prstGeom prst="ellipse">
              <a:avLst/>
            </a:prstGeom>
            <a:solidFill>
              <a:srgbClr val="003F69">
                <a:lumMod val="100000"/>
              </a:srgb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EA5E27A-D65D-C7F6-6503-7802004F6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480" y="3975167"/>
              <a:ext cx="103579" cy="99879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rgbClr val="FFFFFF">
                <a:lumMod val="10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7A8726-CEFE-220E-8C7E-B45560813D14}"/>
                </a:ext>
              </a:extLst>
            </p:cNvPr>
            <p:cNvSpPr txBox="1"/>
            <p:nvPr/>
          </p:nvSpPr>
          <p:spPr>
            <a:xfrm>
              <a:off x="5147000" y="5125110"/>
              <a:ext cx="5674414" cy="428875"/>
            </a:xfrm>
            <a:prstGeom prst="rect">
              <a:avLst/>
            </a:prstGeom>
            <a:noFill/>
            <a:ln w="9525" cap="rnd">
              <a:noFill/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9BA7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n-ea"/>
                  <a:cs typeface="+mn-cs"/>
                </a:rPr>
                <a:t>Note: while transformer architecture is most prevalent in foundation models, definition not restricted by model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782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dsat-8, Sentinel-2A and Sentinel-2B potential temporal revisits">
            <a:extLst>
              <a:ext uri="{FF2B5EF4-FFF2-40B4-BE49-F238E27FC236}">
                <a16:creationId xmlns:a16="http://schemas.microsoft.com/office/drawing/2014/main" id="{2B5EFF27-31C5-AA77-D271-DB513AE7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580"/>
            <a:ext cx="12192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50C06C-D5C8-708D-B489-65D24563E88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4032624"/>
            <a:ext cx="3048000" cy="2825379"/>
          </a:xfrm>
        </p:spPr>
        <p:txBody>
          <a:bodyPr/>
          <a:lstStyle/>
          <a:p>
            <a:r>
              <a:rPr lang="en-US" sz="2400" dirty="0"/>
              <a:t>Corpus for building a GFM in </a:t>
            </a:r>
            <a:r>
              <a:rPr lang="en-US" sz="2400" b="1" dirty="0"/>
              <a:t>NASA-IBM cooperation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D7CD3B-D15B-B62F-FD8F-9DCD4E5AA64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048002" y="4032621"/>
            <a:ext cx="3047999" cy="2825383"/>
          </a:xfrm>
        </p:spPr>
        <p:txBody>
          <a:bodyPr/>
          <a:lstStyle/>
          <a:p>
            <a:r>
              <a:rPr lang="en-US" sz="2133" dirty="0"/>
              <a:t>Provide consistent global observations available every 2-3 days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430A165-5B32-EBB1-ECC9-544F8BF13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1" y="4032618"/>
            <a:ext cx="3047999" cy="2825383"/>
          </a:xfrm>
        </p:spPr>
        <p:txBody>
          <a:bodyPr/>
          <a:lstStyle/>
          <a:p>
            <a:r>
              <a:rPr lang="en-US" sz="2133" dirty="0"/>
              <a:t>Aligned with the Military Grid Reference System (MGRS) – 110 x 110 km tiles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F90C43-389F-F7AF-55E0-C8CC46506C8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144000" y="4032618"/>
            <a:ext cx="3048000" cy="2825383"/>
          </a:xfrm>
        </p:spPr>
        <p:txBody>
          <a:bodyPr/>
          <a:lstStyle/>
          <a:p>
            <a:r>
              <a:rPr lang="en-US" sz="2133" dirty="0">
                <a:solidFill>
                  <a:schemeClr val="bg1"/>
                </a:solidFill>
              </a:rPr>
              <a:t>70-80% cloud covers in HLS2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22A08B-29D8-5AA7-FBCA-EF3DF3B1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4584"/>
            <a:ext cx="11182865" cy="13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50C06C-D5C8-708D-B489-65D24563E88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4032624"/>
            <a:ext cx="3048000" cy="2825379"/>
          </a:xfrm>
        </p:spPr>
        <p:txBody>
          <a:bodyPr/>
          <a:lstStyle/>
          <a:p>
            <a:r>
              <a:rPr lang="en-US" sz="2000" dirty="0"/>
              <a:t>Self-supervised encoder developed with a </a:t>
            </a:r>
            <a:r>
              <a:rPr lang="en-US" sz="2000" b="1" dirty="0" err="1"/>
              <a:t>ViT</a:t>
            </a:r>
            <a:r>
              <a:rPr lang="en-US" sz="2000" b="1" dirty="0"/>
              <a:t> </a:t>
            </a:r>
            <a:r>
              <a:rPr lang="en-US" sz="2000" dirty="0"/>
              <a:t>architecture and </a:t>
            </a:r>
            <a:r>
              <a:rPr lang="en-US" sz="2000" b="1" dirty="0"/>
              <a:t>Masked </a:t>
            </a:r>
            <a:r>
              <a:rPr lang="en-US" sz="2000" b="1" dirty="0" err="1"/>
              <a:t>AutoEncoder</a:t>
            </a:r>
            <a:r>
              <a:rPr lang="en-US" sz="2000" dirty="0"/>
              <a:t> learning strategy</a:t>
            </a:r>
          </a:p>
          <a:p>
            <a:endParaRPr lang="pt-BR" sz="2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D7CD3B-D15B-B62F-FD8F-9DCD4E5AA64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048002" y="4032624"/>
            <a:ext cx="3047999" cy="2825379"/>
          </a:xfrm>
        </p:spPr>
        <p:txBody>
          <a:bodyPr/>
          <a:lstStyle/>
          <a:p>
            <a:pPr>
              <a:spcAft>
                <a:spcPts val="0"/>
              </a:spcAft>
              <a:buClr>
                <a:schemeClr val="accent1"/>
              </a:buClr>
              <a:buSzPts val="1260"/>
            </a:pPr>
            <a:r>
              <a:rPr lang="en-US" sz="2000" dirty="0"/>
              <a:t>Each HLS-2 image of 224x224 pixels divided into 14x14 patches</a:t>
            </a:r>
          </a:p>
          <a:p>
            <a:endParaRPr lang="pt-BR" sz="2000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430A165-5B32-EBB1-ECC9-544F8BF13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1" y="4032621"/>
            <a:ext cx="3047999" cy="2825379"/>
          </a:xfrm>
        </p:spPr>
        <p:txBody>
          <a:bodyPr/>
          <a:lstStyle/>
          <a:p>
            <a:pPr defTabSz="1219170">
              <a:spcAft>
                <a:spcPts val="0"/>
              </a:spcAft>
              <a:buClr>
                <a:schemeClr val="accent1"/>
              </a:buClr>
              <a:buSzPts val="1260"/>
            </a:pPr>
            <a:r>
              <a:rPr lang="en-US" sz="2000" b="1" dirty="0"/>
              <a:t>Spatial attention </a:t>
            </a:r>
            <a:r>
              <a:rPr lang="en-US" sz="2000" dirty="0"/>
              <a:t>across multiple patches and </a:t>
            </a:r>
            <a:r>
              <a:rPr lang="en-US" sz="2000" b="1" dirty="0"/>
              <a:t>temporal attention</a:t>
            </a:r>
            <a:r>
              <a:rPr lang="en-US" sz="2000" dirty="0"/>
              <a:t> for each patch</a:t>
            </a:r>
          </a:p>
          <a:p>
            <a:endParaRPr lang="pt-BR" sz="20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F90C43-389F-F7AF-55E0-C8CC46506C8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144000" y="4032621"/>
            <a:ext cx="3048000" cy="2825379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Pixel-level MSE used as the loss function</a:t>
            </a:r>
            <a:endParaRPr lang="pt-BR" sz="20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6FF63C2-4833-64D7-0592-F5D8910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56088" cy="1072896"/>
          </a:xfrm>
        </p:spPr>
        <p:txBody>
          <a:bodyPr/>
          <a:lstStyle/>
          <a:p>
            <a:r>
              <a:rPr lang="en-US" sz="3200" dirty="0"/>
              <a:t>Initial approach to Training Models: Remote Sensing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2BE2D-4348-B621-C1DD-D5CC62C7AD7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658"/>
            <a:ext cx="6080760" cy="310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2B345E-226B-BA46-C599-CDB8D6FFA3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18579" y="923658"/>
            <a:ext cx="60807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2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4FA6-65BD-3B81-F347-03AE72F1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8283721" cy="1072896"/>
          </a:xfrm>
        </p:spPr>
        <p:txBody>
          <a:bodyPr/>
          <a:lstStyle/>
          <a:p>
            <a:r>
              <a:rPr lang="en-US" dirty="0"/>
              <a:t>Pre-training a HLS2 Foundation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E86D3-219E-20D6-3458-14819F4FA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89" y="1598903"/>
            <a:ext cx="4807430" cy="45441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Pre-trained using a masking approach on 1 year of data sampled across all of United States (CONUS)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 based on weather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HLS2 L30 product – 30m granularity, RGB, NIR-Narrow, and SWIR-1,2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Total data volume: 1TB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 sizes: 100M, 300M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GPU hours: 10K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78CD5-10D1-70C8-3718-8B888DA018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2022 / © 2022 IBM Corporation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0BC03-D6F4-C837-8C27-C8A68F659B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C6806A74-F753-5FC8-9653-6773C6C64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04" y="765393"/>
            <a:ext cx="4492151" cy="2855512"/>
          </a:xfrm>
          <a:prstGeom prst="rect">
            <a:avLst/>
          </a:prstGeom>
        </p:spPr>
      </p:pic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C604E5E9-7D0B-167B-CB79-A146E069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05" y="3638353"/>
            <a:ext cx="4492151" cy="32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609C-56D0-A0F2-A2FF-3442FE60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of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96E91-0668-E16E-52AC-CDA5D3B28A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E068-CAB7-0A2A-63FA-D86E50F4F1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DE224DE-2931-248D-CB3F-9A9A1C8264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88" y="1073025"/>
            <a:ext cx="5766296" cy="461175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2464D36-D40C-B6E7-9A21-FCC295A0C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5" y="1092904"/>
            <a:ext cx="5766295" cy="4611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E7C5D-56FC-0021-4A34-AD0D32537177}"/>
              </a:ext>
            </a:extLst>
          </p:cNvPr>
          <p:cNvSpPr txBox="1"/>
          <p:nvPr/>
        </p:nvSpPr>
        <p:spPr>
          <a:xfrm>
            <a:off x="2673626" y="5684781"/>
            <a:ext cx="119776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100M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7B9C1-F6CD-EAEE-0BA3-D5E4BA01EB9F}"/>
              </a:ext>
            </a:extLst>
          </p:cNvPr>
          <p:cNvSpPr txBox="1"/>
          <p:nvPr/>
        </p:nvSpPr>
        <p:spPr>
          <a:xfrm>
            <a:off x="8550966" y="5642681"/>
            <a:ext cx="119776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ea typeface="IBM Plex Sans" charset="0"/>
                <a:cs typeface="IBM Plex Sans" charset="0"/>
              </a:rPr>
              <a:t>3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00M model</a:t>
            </a:r>
          </a:p>
        </p:txBody>
      </p:sp>
    </p:spTree>
    <p:extLst>
      <p:ext uri="{BB962C8B-B14F-4D97-AF65-F5344CB8AC3E}">
        <p14:creationId xmlns:p14="http://schemas.microsoft.com/office/powerpoint/2010/main" val="244995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B438-0F16-3E17-C43E-455C6897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7" y="165398"/>
            <a:ext cx="5522976" cy="1072896"/>
          </a:xfrm>
        </p:spPr>
        <p:txBody>
          <a:bodyPr/>
          <a:lstStyle/>
          <a:p>
            <a:r>
              <a:rPr lang="en-US" dirty="0"/>
              <a:t>Example downstream Task: Flood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6A314-35A5-397C-91EF-620B9450A0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4846" y="4538838"/>
            <a:ext cx="2778380" cy="1542837"/>
          </a:xfrm>
        </p:spPr>
        <p:txBody>
          <a:bodyPr anchor="b"/>
          <a:lstStyle/>
          <a:p>
            <a:r>
              <a:rPr lang="en-US" sz="1600" dirty="0"/>
              <a:t>Other downstream tasks follow similar workflow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50FD2-8000-BF8E-9FCF-0CF56BACA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2023 / © 2023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7D81C-B3B2-CBF4-8D1D-C60FD08724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2F7A794-3432-0F79-C0DB-85FA4B99FA3C}"/>
              </a:ext>
            </a:extLst>
          </p:cNvPr>
          <p:cNvSpPr/>
          <p:nvPr/>
        </p:nvSpPr>
        <p:spPr bwMode="auto">
          <a:xfrm>
            <a:off x="5955116" y="1336290"/>
            <a:ext cx="5750097" cy="2501186"/>
          </a:xfrm>
          <a:prstGeom prst="roundRect">
            <a:avLst>
              <a:gd name="adj" fmla="val 4692"/>
            </a:avLst>
          </a:prstGeom>
          <a:solidFill>
            <a:srgbClr val="C6C6C6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t>Geospatial + temporal MAE pretraining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EC38C4-899F-BA8E-DE81-0D518C25CC17}"/>
              </a:ext>
            </a:extLst>
          </p:cNvPr>
          <p:cNvSpPr txBox="1"/>
          <p:nvPr/>
        </p:nvSpPr>
        <p:spPr>
          <a:xfrm>
            <a:off x="8946470" y="2325273"/>
            <a:ext cx="26235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t>Use segmentation heads to finetune and evaluate the Foundation Model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charset="0"/>
            </a:endParaRPr>
          </a:p>
        </p:txBody>
      </p:sp>
      <p:sp>
        <p:nvSpPr>
          <p:cNvPr id="61" name="Trapezoid 60">
            <a:extLst>
              <a:ext uri="{FF2B5EF4-FFF2-40B4-BE49-F238E27FC236}">
                <a16:creationId xmlns:a16="http://schemas.microsoft.com/office/drawing/2014/main" id="{FB9E0075-BDDC-F258-8511-0E587B727030}"/>
              </a:ext>
            </a:extLst>
          </p:cNvPr>
          <p:cNvSpPr/>
          <p:nvPr/>
        </p:nvSpPr>
        <p:spPr bwMode="auto">
          <a:xfrm rot="5400000">
            <a:off x="3746615" y="2339551"/>
            <a:ext cx="2279105" cy="763345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Encoder</a:t>
            </a:r>
          </a:p>
        </p:txBody>
      </p:sp>
      <p:sp>
        <p:nvSpPr>
          <p:cNvPr id="62" name="Trapezoid 61">
            <a:extLst>
              <a:ext uri="{FF2B5EF4-FFF2-40B4-BE49-F238E27FC236}">
                <a16:creationId xmlns:a16="http://schemas.microsoft.com/office/drawing/2014/main" id="{0387508C-15E7-A2E5-3D79-A946DC469D19}"/>
              </a:ext>
            </a:extLst>
          </p:cNvPr>
          <p:cNvSpPr/>
          <p:nvPr/>
        </p:nvSpPr>
        <p:spPr bwMode="auto">
          <a:xfrm rot="16200000">
            <a:off x="5957962" y="2358373"/>
            <a:ext cx="1414169" cy="701322"/>
          </a:xfrm>
          <a:prstGeom prst="trapezoid">
            <a:avLst/>
          </a:prstGeom>
          <a:solidFill>
            <a:srgbClr val="007D79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Decoder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EA19B8E-6F52-8731-DA6D-24802578768B}"/>
              </a:ext>
            </a:extLst>
          </p:cNvPr>
          <p:cNvCxnSpPr>
            <a:cxnSpLocks/>
            <a:stCxn id="68" idx="3"/>
            <a:endCxn id="61" idx="2"/>
          </p:cNvCxnSpPr>
          <p:nvPr/>
        </p:nvCxnSpPr>
        <p:spPr bwMode="auto">
          <a:xfrm flipV="1">
            <a:off x="3998467" y="2721224"/>
            <a:ext cx="506028" cy="1682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EBC4511-E883-E5FF-759F-E2D5F169304E}"/>
              </a:ext>
            </a:extLst>
          </p:cNvPr>
          <p:cNvCxnSpPr>
            <a:cxnSpLocks/>
            <a:stCxn id="61" idx="0"/>
            <a:endCxn id="62" idx="0"/>
          </p:cNvCxnSpPr>
          <p:nvPr/>
        </p:nvCxnSpPr>
        <p:spPr bwMode="auto">
          <a:xfrm flipV="1">
            <a:off x="5267840" y="2709034"/>
            <a:ext cx="1046546" cy="121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E5E62751-2AE7-983A-DC2A-6FBEBC05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91" y="1730520"/>
            <a:ext cx="1269373" cy="195702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674AFA-CB4E-7143-6E02-606AFB6A85E6}"/>
              </a:ext>
            </a:extLst>
          </p:cNvPr>
          <p:cNvCxnSpPr>
            <a:cxnSpLocks/>
            <a:stCxn id="62" idx="2"/>
            <a:endCxn id="65" idx="1"/>
          </p:cNvCxnSpPr>
          <p:nvPr/>
        </p:nvCxnSpPr>
        <p:spPr bwMode="auto">
          <a:xfrm flipV="1">
            <a:off x="7015708" y="2709031"/>
            <a:ext cx="642483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Agrupar 19">
            <a:extLst>
              <a:ext uri="{FF2B5EF4-FFF2-40B4-BE49-F238E27FC236}">
                <a16:creationId xmlns:a16="http://schemas.microsoft.com/office/drawing/2014/main" id="{361F56FE-73C0-4C44-7838-D6C56AF8F547}"/>
              </a:ext>
            </a:extLst>
          </p:cNvPr>
          <p:cNvGrpSpPr/>
          <p:nvPr/>
        </p:nvGrpSpPr>
        <p:grpSpPr>
          <a:xfrm>
            <a:off x="286471" y="1607701"/>
            <a:ext cx="3711996" cy="2260689"/>
            <a:chOff x="678106" y="1611247"/>
            <a:chExt cx="2128295" cy="1079500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458372A-F887-10B7-BB6A-518FB69FB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85"/>
            <a:stretch/>
          </p:blipFill>
          <p:spPr>
            <a:xfrm>
              <a:off x="678106" y="1611247"/>
              <a:ext cx="2128295" cy="1079500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C221EAC-C18F-EFB4-6446-C0EC16EAD63E}"/>
                </a:ext>
              </a:extLst>
            </p:cNvPr>
            <p:cNvSpPr/>
            <p:nvPr/>
          </p:nvSpPr>
          <p:spPr bwMode="auto">
            <a:xfrm>
              <a:off x="720763" y="2496437"/>
              <a:ext cx="823821" cy="1290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DE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HLS data</a:t>
              </a: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AECA6FFA-56BC-4FFF-7533-41390B40A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572" y="4188848"/>
            <a:ext cx="829260" cy="220267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A49EBBE-44C9-85B7-30BC-3CE8EEFC0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262" y="4258697"/>
            <a:ext cx="829260" cy="220267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E4CCA1D-F910-FCFA-AD46-D7A7AAFC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662" y="4411097"/>
            <a:ext cx="829260" cy="2202674"/>
          </a:xfrm>
          <a:prstGeom prst="rect">
            <a:avLst/>
          </a:prstGeom>
        </p:spPr>
      </p:pic>
      <p:sp>
        <p:nvSpPr>
          <p:cNvPr id="73" name="Right Brace 72">
            <a:extLst>
              <a:ext uri="{FF2B5EF4-FFF2-40B4-BE49-F238E27FC236}">
                <a16:creationId xmlns:a16="http://schemas.microsoft.com/office/drawing/2014/main" id="{1D1C5018-CB26-12CA-1D67-4FE3AB84E4A4}"/>
              </a:ext>
            </a:extLst>
          </p:cNvPr>
          <p:cNvSpPr/>
          <p:nvPr/>
        </p:nvSpPr>
        <p:spPr bwMode="auto">
          <a:xfrm rot="5400000">
            <a:off x="4591971" y="3739279"/>
            <a:ext cx="372638" cy="684754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1576F3C-07E2-C8FA-38D5-9F291BA17F42}"/>
              </a:ext>
            </a:extLst>
          </p:cNvPr>
          <p:cNvSpPr/>
          <p:nvPr/>
        </p:nvSpPr>
        <p:spPr bwMode="auto">
          <a:xfrm>
            <a:off x="5981271" y="4320377"/>
            <a:ext cx="5750097" cy="2437036"/>
          </a:xfrm>
          <a:prstGeom prst="roundRect">
            <a:avLst>
              <a:gd name="adj" fmla="val 4692"/>
            </a:avLst>
          </a:prstGeom>
          <a:solidFill>
            <a:srgbClr val="C6C6C6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Downstream </a:t>
            </a:r>
            <a:r>
              <a:rPr kumimoji="0" lang="en-DE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</a:t>
            </a:r>
            <a:r>
              <a:rPr kumimoji="0" lang="en-DE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pplication</a:t>
            </a:r>
            <a:endParaRPr kumimoji="0" lang="en-DE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Trapezoid 74">
            <a:extLst>
              <a:ext uri="{FF2B5EF4-FFF2-40B4-BE49-F238E27FC236}">
                <a16:creationId xmlns:a16="http://schemas.microsoft.com/office/drawing/2014/main" id="{6E297F8A-2D22-9F23-6798-7F5FD8CECCE4}"/>
              </a:ext>
            </a:extLst>
          </p:cNvPr>
          <p:cNvSpPr/>
          <p:nvPr/>
        </p:nvSpPr>
        <p:spPr bwMode="auto">
          <a:xfrm rot="16200000">
            <a:off x="5687232" y="5102946"/>
            <a:ext cx="1567232" cy="752341"/>
          </a:xfrm>
          <a:prstGeom prst="trapezoid">
            <a:avLst/>
          </a:prstGeom>
          <a:solidFill>
            <a:srgbClr val="007D79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Segmentation head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0DCAA19-9791-15F4-DD9B-0FBF37B0C1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89637" y="4954040"/>
            <a:ext cx="1067192" cy="1067192"/>
          </a:xfrm>
          <a:prstGeom prst="rect">
            <a:avLst/>
          </a:prstGeom>
          <a:ln>
            <a:noFill/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BE50DEA-5776-4251-4172-85069D8791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21961" y="4954040"/>
            <a:ext cx="1067194" cy="1067194"/>
          </a:xfrm>
          <a:prstGeom prst="rect">
            <a:avLst/>
          </a:prstGeom>
          <a:ln>
            <a:noFill/>
          </a:ln>
        </p:spPr>
      </p:pic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0E98A27D-B90A-3284-3508-89A052BAB3E3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495581" y="3867141"/>
            <a:ext cx="2741072" cy="457122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2CFA1357-C219-54B2-20B7-73D465DD0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668" y="5025457"/>
            <a:ext cx="1362089" cy="90731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D5E4793-AA00-BA02-D1F7-76A9BF026533}"/>
              </a:ext>
            </a:extLst>
          </p:cNvPr>
          <p:cNvSpPr txBox="1"/>
          <p:nvPr/>
        </p:nvSpPr>
        <p:spPr>
          <a:xfrm>
            <a:off x="6885795" y="6021232"/>
            <a:ext cx="1539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0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Pixel-wise classification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864E422-DB74-D077-E549-934B778D6B5E}"/>
              </a:ext>
            </a:extLst>
          </p:cNvPr>
          <p:cNvSpPr txBox="1"/>
          <p:nvPr/>
        </p:nvSpPr>
        <p:spPr>
          <a:xfrm>
            <a:off x="8247547" y="6031491"/>
            <a:ext cx="1695519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07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Original image</a:t>
            </a:r>
            <a:endParaRPr kumimoji="0" lang="en-DE" sz="107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E70BA37-5E03-5991-A565-D068E4DFC3F7}"/>
              </a:ext>
            </a:extLst>
          </p:cNvPr>
          <p:cNvCxnSpPr>
            <a:cxnSpLocks/>
            <a:stCxn id="75" idx="2"/>
            <a:endCxn id="76" idx="1"/>
          </p:cNvCxnSpPr>
          <p:nvPr/>
        </p:nvCxnSpPr>
        <p:spPr bwMode="auto">
          <a:xfrm>
            <a:off x="6847019" y="5479117"/>
            <a:ext cx="242618" cy="851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C213A3F-C22D-2D77-104F-FE4A6C1E6F06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 bwMode="auto">
          <a:xfrm>
            <a:off x="8156829" y="5487636"/>
            <a:ext cx="465132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ight Brace 83">
            <a:extLst>
              <a:ext uri="{FF2B5EF4-FFF2-40B4-BE49-F238E27FC236}">
                <a16:creationId xmlns:a16="http://schemas.microsoft.com/office/drawing/2014/main" id="{8986E5A3-7642-7C6A-4A89-0CD3B0FFA9AA}"/>
              </a:ext>
            </a:extLst>
          </p:cNvPr>
          <p:cNvSpPr/>
          <p:nvPr/>
        </p:nvSpPr>
        <p:spPr bwMode="auto">
          <a:xfrm>
            <a:off x="9755261" y="5147235"/>
            <a:ext cx="165398" cy="684754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0FA9C1-0C64-2C27-D64E-DAC7B8A4914B}"/>
              </a:ext>
            </a:extLst>
          </p:cNvPr>
          <p:cNvSpPr txBox="1"/>
          <p:nvPr/>
        </p:nvSpPr>
        <p:spPr>
          <a:xfrm>
            <a:off x="9765472" y="5929193"/>
            <a:ext cx="188957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Arial" charset="0"/>
                <a:cs typeface="Arial" charset="0"/>
              </a:rPr>
              <a:t>Comparison to SOTA</a:t>
            </a:r>
          </a:p>
        </p:txBody>
      </p:sp>
    </p:spTree>
    <p:extLst>
      <p:ext uri="{BB962C8B-B14F-4D97-AF65-F5344CB8AC3E}">
        <p14:creationId xmlns:p14="http://schemas.microsoft.com/office/powerpoint/2010/main" val="117386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E504E-48E4-0BC9-D29D-6C8F02BF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2228"/>
            <a:ext cx="6648755" cy="1481070"/>
          </a:xfrm>
        </p:spPr>
        <p:txBody>
          <a:bodyPr anchor="t">
            <a:noAutofit/>
          </a:bodyPr>
          <a:lstStyle/>
          <a:p>
            <a:r>
              <a:rPr kumimoji="0" lang="en-US" sz="4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Inference insights by Prithvi – Flood Mapping</a:t>
            </a:r>
            <a:endParaRPr lang="en-US" sz="4000" dirty="0">
              <a:latin typeface="IBM Plex Sans" panose="020B0503050203000203" pitchFamily="34" charset="0"/>
            </a:endParaRP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2D6CCBA-52C0-8131-BA5B-136BFFEA7631}"/>
              </a:ext>
            </a:extLst>
          </p:cNvPr>
          <p:cNvSpPr txBox="1">
            <a:spLocks/>
          </p:cNvSpPr>
          <p:nvPr/>
        </p:nvSpPr>
        <p:spPr>
          <a:xfrm>
            <a:off x="9143911" y="6383868"/>
            <a:ext cx="2743200" cy="2499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pPr marL="0" marR="0" lvl="0" indent="0" algn="r" defTabSz="9146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charset="0"/>
            </a:endParaRPr>
          </a:p>
        </p:txBody>
      </p:sp>
      <p:pic>
        <p:nvPicPr>
          <p:cNvPr id="4" name="Picture 3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718DED75-D525-8FDB-D3D1-D2BBFC60A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67" y="1842930"/>
            <a:ext cx="4680000" cy="2925000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77412700-BA74-FFC1-95E4-7D54F457E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339" y="117476"/>
            <a:ext cx="4680000" cy="2925000"/>
          </a:xfrm>
          <a:prstGeom prst="rect">
            <a:avLst/>
          </a:prstGeom>
        </p:spPr>
      </p:pic>
      <p:pic>
        <p:nvPicPr>
          <p:cNvPr id="8" name="Picture 7" descr="A map of a country&#10;&#10;Description automatically generated with low confidence">
            <a:extLst>
              <a:ext uri="{FF2B5EF4-FFF2-40B4-BE49-F238E27FC236}">
                <a16:creationId xmlns:a16="http://schemas.microsoft.com/office/drawing/2014/main" id="{BC3971ED-4B38-BCA6-5FD4-0F26A3F7B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339" y="3708836"/>
            <a:ext cx="4680000" cy="292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1A609E-C504-0FDE-46D0-6E233EA4F16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221085" y="1861597"/>
            <a:ext cx="982272" cy="1567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317112-226C-CBCF-F729-CCA95CEB9164}"/>
              </a:ext>
            </a:extLst>
          </p:cNvPr>
          <p:cNvCxnSpPr>
            <a:cxnSpLocks/>
          </p:cNvCxnSpPr>
          <p:nvPr/>
        </p:nvCxnSpPr>
        <p:spPr>
          <a:xfrm>
            <a:off x="9736339" y="3086587"/>
            <a:ext cx="0" cy="582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772051-DCD9-4B73-A73E-F85FAD708588}"/>
              </a:ext>
            </a:extLst>
          </p:cNvPr>
          <p:cNvSpPr txBox="1"/>
          <p:nvPr/>
        </p:nvSpPr>
        <p:spPr>
          <a:xfrm>
            <a:off x="5262379" y="3429000"/>
            <a:ext cx="19174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     &lt;&lt; Inference&gt;&gt;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(e.g., flood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76C82-D64B-27B3-06D6-735DE0C485DE}"/>
              </a:ext>
            </a:extLst>
          </p:cNvPr>
          <p:cNvSpPr txBox="1"/>
          <p:nvPr/>
        </p:nvSpPr>
        <p:spPr>
          <a:xfrm>
            <a:off x="9736339" y="3305980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Insights:  Flood impact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E92F782-FBF5-7F76-E232-1D2E9243AEBF}"/>
              </a:ext>
            </a:extLst>
          </p:cNvPr>
          <p:cNvSpPr txBox="1">
            <a:spLocks/>
          </p:cNvSpPr>
          <p:nvPr/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25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t>IBM Research / © 2023 IBM Corporation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ED471-19A1-4C0C-5C31-F1D7D60F725E}"/>
              </a:ext>
            </a:extLst>
          </p:cNvPr>
          <p:cNvSpPr txBox="1"/>
          <p:nvPr/>
        </p:nvSpPr>
        <p:spPr>
          <a:xfrm>
            <a:off x="451556" y="4897453"/>
            <a:ext cx="4824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Prompt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”: Image(s) (spatial + temporal domains)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5279A4-F72E-C5F7-B391-BD2A2E381876}"/>
              </a:ext>
            </a:extLst>
          </p:cNvPr>
          <p:cNvCxnSpPr>
            <a:cxnSpLocks/>
          </p:cNvCxnSpPr>
          <p:nvPr/>
        </p:nvCxnSpPr>
        <p:spPr>
          <a:xfrm>
            <a:off x="5276334" y="3613757"/>
            <a:ext cx="3164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4EDBBB-6579-0381-4866-CCBB17FE950E}"/>
              </a:ext>
            </a:extLst>
          </p:cNvPr>
          <p:cNvSpPr txBox="1"/>
          <p:nvPr/>
        </p:nvSpPr>
        <p:spPr>
          <a:xfrm rot="18134156">
            <a:off x="5674924" y="2145050"/>
            <a:ext cx="164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Insights: Flood detection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3784EB2F-A1C0-B086-E42B-4CEE14B2132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9988" y="5306156"/>
            <a:ext cx="6208776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jy04hVQVGN03fNAEUZv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jy04hVQVGN03fNAEUZv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b5pRq4SKCnvniorNbGS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jy04hVQVGN03fNAEUZvg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5.xml><?xml version="1.0" encoding="utf-8"?>
<a:theme xmlns:a="http://schemas.openxmlformats.org/drawingml/2006/main" name="1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6.xml><?xml version="1.0" encoding="utf-8"?>
<a:theme xmlns:a="http://schemas.openxmlformats.org/drawingml/2006/main" name="3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7.xml><?xml version="1.0" encoding="utf-8"?>
<a:theme xmlns:a="http://schemas.openxmlformats.org/drawingml/2006/main" name="2_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Final_GTO_Template_v4.potx" id="{80C343FD-542F-1F44-8628-D189644D4F2D}" vid="{5F2FE42D-7B88-E846-88EF-0FDAD244EA2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993</Words>
  <Application>Microsoft Macintosh PowerPoint</Application>
  <PresentationFormat>Widescreen</PresentationFormat>
  <Paragraphs>121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0" baseType="lpstr">
      <vt:lpstr>Söhne</vt:lpstr>
      <vt:lpstr>Arial</vt:lpstr>
      <vt:lpstr>Calibri</vt:lpstr>
      <vt:lpstr>Calibri Light</vt:lpstr>
      <vt:lpstr>Courier New</vt:lpstr>
      <vt:lpstr>IBM Plex Sans</vt:lpstr>
      <vt:lpstr>IBM Plex Sans Light</vt:lpstr>
      <vt:lpstr>Raleway</vt:lpstr>
      <vt:lpstr>Trebuchet MS</vt:lpstr>
      <vt:lpstr>Wingdings</vt:lpstr>
      <vt:lpstr>IBM Brand Template 2022</vt:lpstr>
      <vt:lpstr>1_Office Theme</vt:lpstr>
      <vt:lpstr>2_Office Theme</vt:lpstr>
      <vt:lpstr>2_IBM Brand Template 2022</vt:lpstr>
      <vt:lpstr>1_IBM Brand Template 2022</vt:lpstr>
      <vt:lpstr>3_IBM Brand Template 2022</vt:lpstr>
      <vt:lpstr>2_IBM 2020 Master template (black background)</vt:lpstr>
      <vt:lpstr>think-cell Slide</vt:lpstr>
      <vt:lpstr>Geospatial Foundation Model</vt:lpstr>
      <vt:lpstr>Executive Summary</vt:lpstr>
      <vt:lpstr>Geospatial Foundation Models</vt:lpstr>
      <vt:lpstr>PowerPoint Presentation</vt:lpstr>
      <vt:lpstr>Initial approach to Training Models: Remote Sensing Data</vt:lpstr>
      <vt:lpstr>Pre-training a HLS2 Foundation Model</vt:lpstr>
      <vt:lpstr>Family of models</vt:lpstr>
      <vt:lpstr>Example downstream Task: Flood Mapping</vt:lpstr>
      <vt:lpstr>Inference insights by Prithvi – Flood Mapping</vt:lpstr>
      <vt:lpstr>Inference insights by Prithvi – Fire Scar Mapping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Prithvi - Geospatial foundation model — Update </dc:title>
  <dc:creator>Raghu k Ganti</dc:creator>
  <cp:lastModifiedBy>Linsong Chu</cp:lastModifiedBy>
  <cp:revision>7</cp:revision>
  <dcterms:created xsi:type="dcterms:W3CDTF">2023-05-22T17:45:28Z</dcterms:created>
  <dcterms:modified xsi:type="dcterms:W3CDTF">2023-05-26T16:44:43Z</dcterms:modified>
</cp:coreProperties>
</file>